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1" r:id="rId1"/>
  </p:sldMasterIdLst>
  <p:notesMasterIdLst>
    <p:notesMasterId r:id="rId8"/>
  </p:notesMasterIdLst>
  <p:sldIdLst>
    <p:sldId id="256" r:id="rId2"/>
    <p:sldId id="260" r:id="rId3"/>
    <p:sldId id="261" r:id="rId4"/>
    <p:sldId id="259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409" autoAdjust="0"/>
  </p:normalViewPr>
  <p:slideViewPr>
    <p:cSldViewPr snapToGrid="0">
      <p:cViewPr varScale="1">
        <p:scale>
          <a:sx n="97" d="100"/>
          <a:sy n="97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-14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F4974-A65E-2442-A89A-98AE03B3EE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B3C7B-7F17-8B43-9F2B-E40517C01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6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section we will go through some of the equipment you may commonly find on a medium to large commercial or industrial project. </a:t>
            </a:r>
          </a:p>
          <a:p>
            <a:endParaRPr lang="en-US" dirty="0"/>
          </a:p>
          <a:p>
            <a:r>
              <a:rPr lang="en-US" dirty="0"/>
              <a:t>We discussed in part 2 of the class how energy is generated and transmitted. Once the power is transformed down to a more manageable voltage at a substation, it is sent to the distribution network that feeds the various buildings and facilities we are all familiar with. For homes the power is transformed down once again on the street, a single transformer serving multiple homes on a street. As mentioned in the previous lesson, residential power is primarily 110V. For larger commercial and industrial users, the power is brought in at a higher voltage from the utility, then distributed at the building level as part of the project.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1B3C7B-7F17-8B43-9F2B-E40517C012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9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47AC5-58FA-0852-37AA-1A8165245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2BF65C-BA59-F582-3399-8F1FC6168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C923-DB34-2C70-97FB-37CE66FA2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DC1C-C1BA-F846-9AE2-F7EBB353BE72}" type="datetime1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9848A-2B5D-21A5-2D24-35AA9CE0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YSPE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702B1-A63A-6871-7E59-892FD618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510B244-54B5-67B4-6F3B-0126E32BD0B2}"/>
              </a:ext>
            </a:extLst>
          </p:cNvPr>
          <p:cNvGrpSpPr/>
          <p:nvPr userDrawn="1"/>
        </p:nvGrpSpPr>
        <p:grpSpPr>
          <a:xfrm>
            <a:off x="0" y="0"/>
            <a:ext cx="12192000" cy="1129472"/>
            <a:chOff x="0" y="0"/>
            <a:chExt cx="12192000" cy="112947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05B1D60-9F28-8212-4A9B-AEE5F941E989}"/>
                </a:ext>
              </a:extLst>
            </p:cNvPr>
            <p:cNvSpPr/>
            <p:nvPr userDrawn="1"/>
          </p:nvSpPr>
          <p:spPr>
            <a:xfrm>
              <a:off x="0" y="0"/>
              <a:ext cx="12192000" cy="1122363"/>
            </a:xfrm>
            <a:prstGeom prst="rect">
              <a:avLst/>
            </a:prstGeom>
            <a:gradFill flip="none" rotWithShape="1">
              <a:gsLst>
                <a:gs pos="36000">
                  <a:schemeClr val="accent6">
                    <a:lumMod val="5000"/>
                    <a:lumOff val="95000"/>
                  </a:schemeClr>
                </a:gs>
                <a:gs pos="87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Logo&#10;&#10;Description automatically generated">
              <a:extLst>
                <a:ext uri="{FF2B5EF4-FFF2-40B4-BE49-F238E27FC236}">
                  <a16:creationId xmlns:a16="http://schemas.microsoft.com/office/drawing/2014/main" id="{6E35C058-A69E-2A56-D399-704661CA3C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440077" cy="1129472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33408C0-2820-2E02-C146-4E96994E0235}"/>
              </a:ext>
            </a:extLst>
          </p:cNvPr>
          <p:cNvGrpSpPr/>
          <p:nvPr userDrawn="1"/>
        </p:nvGrpSpPr>
        <p:grpSpPr>
          <a:xfrm>
            <a:off x="0" y="0"/>
            <a:ext cx="12192000" cy="1129472"/>
            <a:chOff x="0" y="0"/>
            <a:chExt cx="12192000" cy="112947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7082095-DBD1-1889-FFD1-79B8F487150E}"/>
                </a:ext>
              </a:extLst>
            </p:cNvPr>
            <p:cNvSpPr/>
            <p:nvPr userDrawn="1"/>
          </p:nvSpPr>
          <p:spPr>
            <a:xfrm>
              <a:off x="0" y="0"/>
              <a:ext cx="12192000" cy="1122363"/>
            </a:xfrm>
            <a:prstGeom prst="rect">
              <a:avLst/>
            </a:prstGeom>
            <a:gradFill flip="none" rotWithShape="1">
              <a:gsLst>
                <a:gs pos="36000">
                  <a:schemeClr val="accent6">
                    <a:lumMod val="5000"/>
                    <a:lumOff val="95000"/>
                  </a:schemeClr>
                </a:gs>
                <a:gs pos="87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Logo&#10;&#10;Description automatically generated">
              <a:extLst>
                <a:ext uri="{FF2B5EF4-FFF2-40B4-BE49-F238E27FC236}">
                  <a16:creationId xmlns:a16="http://schemas.microsoft.com/office/drawing/2014/main" id="{5851AA83-216E-59C2-ADC4-90A43B603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440077" cy="11294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67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F957D-F3BE-B6CB-9A95-3CE13DC21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29CC19-77D1-AFF0-9556-C559FE3CD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0201-3CB9-E440-AE51-9C04FFD484CE}" type="datetime1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B730C-742D-64CB-536F-DCEDF1F3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CDFEB9-0258-C91B-13C2-B9D699DF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1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AE0EC-F939-68AE-31DE-7F4DDD4D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5538E-DEF6-5D79-DD05-D6F572A37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D2435-4D3F-F5C7-7FC7-45939C17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7E404-D94E-B649-ACC5-2195B8CAFB51}" type="datetime1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88FE3-F30F-5E05-C2CB-17EE36E6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ED2E2-B4D9-C044-F8BC-539B8F91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1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0E4D-4465-19A5-053F-98757597F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37111-FA0D-5C27-32CB-51F7F5538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14B89-0E41-C100-C3F3-5A0F44D8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4322-D780-DD40-A785-368623479EDD}" type="datetime1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53081-F6DE-DD7A-427E-02DAB418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0507D-03DA-03FC-B847-1DC43F7EC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7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6C88B-134B-5346-0078-C07F01F36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BB657-6EAD-B29D-C585-9E47E12833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6F425-5C14-1C53-BA83-52252912D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0B5F1-FB45-31DB-A293-ABF78DF2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E79F-D963-8D41-B657-B0403E9AD28B}" type="datetime1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250AE-F9DF-67E6-4EBA-67ABAEAE7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85C32-CECD-0C2E-8AC5-5B05D312A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90FF0-D329-C365-8A77-A3ABB9F58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A8370-28A2-A9D8-C4F4-3AC9996AA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D41DF-EE50-87D3-2779-138BCCB71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1AF25-C58E-0AF3-0871-62335B5DB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0C78B-9E83-4A16-7922-84B368CD6F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E1B64-052D-07D0-73E4-02E6F85BC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2FBE-71DE-424A-AEBC-79D1AD85D73F}" type="datetime1">
              <a:rPr lang="en-US" smtClean="0"/>
              <a:t>5/25/2023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E9F84F-640D-5F7A-9149-A2163D9D8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8753F5-AD3B-AB9F-AE96-3A453A72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2D2C1-E621-0528-82CB-2BB7CC3F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14808-422B-5405-9D47-6B9F4382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8E8BE-4672-9C4D-8E31-259BFAA1A350}" type="datetime1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E7CD7-9C8F-5A03-513F-9B5D507EC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B8AC2F-96A7-0F77-286D-C8C28CF75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7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3F7270-9CF8-CA29-9620-0C6A29F1F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9E6B-8672-E94C-8278-956C0A761C19}" type="datetime1">
              <a:rPr lang="en-US" smtClean="0"/>
              <a:t>5/25/2023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98384E-3D17-5AEC-A163-0519ACD29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98000-5CB0-FEB8-F6A8-B822DD81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3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FA67C-9481-4C03-BB41-AB35A6BEE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B252D-FBDF-CB97-E6FE-36BF8A3AF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81F95-5213-BD4C-0E50-6637A545C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DCB99-4D02-B395-BEA2-5040F3414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2FF9-8319-E840-A23B-4694CF5DC3C1}" type="datetime1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D8032-1BCB-ACAB-E6D9-1A56C2D6E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408F0-6819-14B1-15E3-AFDB498AB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A38A-F68C-4A9E-6745-483B9F64E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1E6C3B-4340-65D9-1107-3FA000828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D5214-9EF1-AC2A-F33C-6ED4B4746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6EE32-B7D9-2641-FB03-5F5D6918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49B4-8DDC-3549-A51B-99229DD19341}" type="datetime1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8BFE2-005D-8663-4521-E41593C33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6C083-801C-91DB-71C9-F20D7412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9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0308BD4-71CD-B0C9-D4A2-B50DD8A45130}"/>
              </a:ext>
            </a:extLst>
          </p:cNvPr>
          <p:cNvGrpSpPr/>
          <p:nvPr userDrawn="1"/>
        </p:nvGrpSpPr>
        <p:grpSpPr>
          <a:xfrm>
            <a:off x="0" y="0"/>
            <a:ext cx="12192000" cy="1129472"/>
            <a:chOff x="0" y="0"/>
            <a:chExt cx="12192000" cy="112947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82AD1D3-C047-D74D-BEE9-E4C467EE41D2}"/>
                </a:ext>
              </a:extLst>
            </p:cNvPr>
            <p:cNvSpPr/>
            <p:nvPr userDrawn="1"/>
          </p:nvSpPr>
          <p:spPr>
            <a:xfrm>
              <a:off x="0" y="0"/>
              <a:ext cx="12192000" cy="1122363"/>
            </a:xfrm>
            <a:prstGeom prst="rect">
              <a:avLst/>
            </a:prstGeom>
            <a:gradFill flip="none" rotWithShape="1">
              <a:gsLst>
                <a:gs pos="36000">
                  <a:schemeClr val="accent6">
                    <a:lumMod val="5000"/>
                    <a:lumOff val="95000"/>
                  </a:schemeClr>
                </a:gs>
                <a:gs pos="87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Picture 7" descr="Logo&#10;&#10;Description automatically generated">
              <a:extLst>
                <a:ext uri="{FF2B5EF4-FFF2-40B4-BE49-F238E27FC236}">
                  <a16:creationId xmlns:a16="http://schemas.microsoft.com/office/drawing/2014/main" id="{41570B0F-37F8-5091-7233-DF2B93F0F6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/>
            <a:stretch>
              <a:fillRect/>
            </a:stretch>
          </p:blipFill>
          <p:spPr>
            <a:xfrm>
              <a:off x="0" y="0"/>
              <a:ext cx="1440077" cy="1129472"/>
            </a:xfrm>
            <a:prstGeom prst="rect">
              <a:avLst/>
            </a:prstGeom>
          </p:spPr>
        </p:pic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1E0C03-C22B-3A00-6440-A3B3C44EA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77" y="136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D2AF2-0642-EF1B-9C31-1B71FF6E5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58B7F-A407-1D4F-B8FB-B85BA7552D21}" type="datetime1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D024E-1445-84BD-344E-5D0242A0C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YSPE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14D7F-76C0-3661-4122-D569AA34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F2D9A-0342-9748-BD40-48A2B28D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2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3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758BD-F960-5352-EE13-2DC2E72109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Equipment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A539BA-88AA-2C94-565E-82D1F3C023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Things you might see at a jobsite</a:t>
            </a:r>
          </a:p>
        </p:txBody>
      </p:sp>
    </p:spTree>
    <p:extLst>
      <p:ext uri="{BB962C8B-B14F-4D97-AF65-F5344CB8AC3E}">
        <p14:creationId xmlns:p14="http://schemas.microsoft.com/office/powerpoint/2010/main" val="176750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D73B7-2DEE-FCF0-53B5-20322DF87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B13F7-EAFF-8CE9-F75C-D976586B8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Duct bank</a:t>
            </a:r>
          </a:p>
          <a:p>
            <a:r>
              <a:rPr lang="en-US" dirty="0"/>
              <a:t>Switchboard</a:t>
            </a:r>
          </a:p>
          <a:p>
            <a:r>
              <a:rPr lang="en-US" dirty="0"/>
              <a:t>Switchgear</a:t>
            </a:r>
          </a:p>
          <a:p>
            <a:r>
              <a:rPr lang="en-US" dirty="0"/>
              <a:t>Panelboard</a:t>
            </a:r>
          </a:p>
          <a:p>
            <a:r>
              <a:rPr lang="en-US" dirty="0"/>
              <a:t>Distribution Board</a:t>
            </a:r>
          </a:p>
          <a:p>
            <a:r>
              <a:rPr lang="en-US"/>
              <a:t>Circuit Breaker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0E2438-6F97-2AAD-5C77-DA5A62B2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D674C4-1059-82DC-C17A-988921EF8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E5C7-5A7E-E1C3-66C8-A904B00C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DE356-4A09-E759-751A-BE3DC39DBB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5D3C87-F40D-BB4E-2E0E-2B8C35E5E6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C826D-A6BE-7604-951F-63919F9C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056A6-51AC-61AA-3A6B-3102BCE10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8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49921-251D-C56E-6F2A-2B229DA9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410" y="10477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82E7A-A895-9FDA-4C65-C2755F685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C14734-A6CC-4344-B298-DF017195ED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F5F21-8054-A20D-F531-AC3C92D10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052BA-1D81-86B7-1CF1-F938E437DA2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4967994-49C0-DCA7-6032-83DBAAFE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12F78DF-ED7B-E684-73E3-504438301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0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BB63C-76CD-1DE2-55AE-F917BB69A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E8880-EF7C-3134-7650-56CC75548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A4501-0F73-EDFB-336F-9B100003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26024-1BB4-5BC4-3A99-863EB7A74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8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3A5FD-0F3A-FF6A-80C8-C83416DEA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4091E-2779-CC85-66EE-088BC0F6DF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E0512-742D-EECA-6AC5-7F6585213B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D27A9-DBD1-5D5F-B19C-20132EA1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YSPE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999BC-EE92-1C39-005E-A622C415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2D9A-0342-9748-BD40-48A2B28DCE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26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SPE draft template  -  Read-Only" id="{BE85C56A-F1D0-448F-BED4-22B4F3BFF26F}" vid="{EA2AD255-F832-4BCB-AFE2-2673AEA68B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YSPE template</Template>
  <TotalTime>57</TotalTime>
  <Words>171</Words>
  <Application>Microsoft Office PowerPoint</Application>
  <PresentationFormat>Widescreen</PresentationFormat>
  <Paragraphs>22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Equipment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 Davis</dc:creator>
  <cp:lastModifiedBy>Dee Davis</cp:lastModifiedBy>
  <cp:revision>3</cp:revision>
  <dcterms:created xsi:type="dcterms:W3CDTF">2023-05-25T21:35:07Z</dcterms:created>
  <dcterms:modified xsi:type="dcterms:W3CDTF">2023-05-25T22:32:09Z</dcterms:modified>
</cp:coreProperties>
</file>